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jbu91Mc85w/O9tWf5DMJqxiZKnb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A1355F-2A7E-42E7-BF24-1A93F80ED9A9}" v="26" dt="2021-04-17T00:06:31.986"/>
  </p1510:revLst>
</p1510:revInfo>
</file>

<file path=ppt/tableStyles.xml><?xml version="1.0" encoding="utf-8"?>
<a:tblStyleLst xmlns:a="http://schemas.openxmlformats.org/drawingml/2006/main" def="{056A0282-0598-42BF-BD0D-760B9B427F23}">
  <a:tblStyle styleId="{056A0282-0598-42BF-BD0D-760B9B427F23}"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d240df86d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d240df86d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240df86d0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d240df86d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240df86d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d240df86d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d240df86d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d240df86d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d240df86d0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d240df86d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3" name="Google Shape;24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0" name="Google Shape;25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7" name="Google Shape;25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4" name="Google Shape;26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d240df86d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d240df86d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568"/>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568"/>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568"/>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70000"/>
              </a:lnSpc>
              <a:spcBef>
                <a:spcPts val="0"/>
              </a:spcBef>
              <a:spcAft>
                <a:spcPts val="0"/>
              </a:spcAft>
              <a:buClr>
                <a:schemeClr val="lt1"/>
              </a:buClr>
              <a:buSzPts val="1850"/>
              <a:buNone/>
            </a:pPr>
            <a:r>
              <a:rPr lang="en-US" sz="1850"/>
              <a:t>Security Policy Presentation</a:t>
            </a:r>
            <a:endParaRPr/>
          </a:p>
          <a:p>
            <a:pPr marL="0" lvl="0" indent="0" algn="l" rtl="0">
              <a:lnSpc>
                <a:spcPct val="70000"/>
              </a:lnSpc>
              <a:spcBef>
                <a:spcPts val="1000"/>
              </a:spcBef>
              <a:spcAft>
                <a:spcPts val="0"/>
              </a:spcAft>
              <a:buClr>
                <a:schemeClr val="lt1"/>
              </a:buClr>
              <a:buSzPts val="1850"/>
              <a:buNone/>
            </a:pPr>
            <a:r>
              <a:rPr lang="en-US" sz="1850"/>
              <a:t>Developer: </a:t>
            </a:r>
            <a:r>
              <a:rPr lang="en-US" sz="1850" i="1"/>
              <a:t>Ryan O’Connor</a:t>
            </a:r>
            <a:endParaRPr/>
          </a:p>
          <a:p>
            <a:pPr marL="0" lvl="0" indent="0" algn="l" rtl="0">
              <a:lnSpc>
                <a:spcPct val="70000"/>
              </a:lnSpc>
              <a:spcBef>
                <a:spcPts val="1000"/>
              </a:spcBef>
              <a:spcAft>
                <a:spcPts val="0"/>
              </a:spcAft>
              <a:buClr>
                <a:schemeClr val="lt1"/>
              </a:buClr>
              <a:buSzPts val="1850"/>
              <a:buNone/>
            </a:pPr>
            <a:endParaRPr sz="1850" i="1"/>
          </a:p>
          <a:p>
            <a:pPr marL="0" lvl="0" indent="0" algn="l" rtl="0">
              <a:lnSpc>
                <a:spcPct val="70000"/>
              </a:lnSpc>
              <a:spcBef>
                <a:spcPts val="1000"/>
              </a:spcBef>
              <a:spcAft>
                <a:spcPts val="0"/>
              </a:spcAft>
              <a:buClr>
                <a:srgbClr val="000000"/>
              </a:buClr>
              <a:buSzPts val="1850"/>
              <a:buFont typeface="Arial"/>
              <a:buNone/>
            </a:pPr>
            <a:r>
              <a:rPr lang="en-US" i="1"/>
              <a:t>This is a presentation of the Green Pace security policy.  This policy is meant to provide guidelines for the implementation of recommended security features. </a:t>
            </a:r>
            <a:endParaRPr i="1"/>
          </a:p>
        </p:txBody>
      </p:sp>
      <p:pic>
        <p:nvPicPr>
          <p:cNvPr id="146" name="Google Shape;146;p1" descr="Green Pace logo"/>
          <p:cNvPicPr preferRelativeResize="0"/>
          <p:nvPr/>
        </p:nvPicPr>
        <p:blipFill rotWithShape="1">
          <a:blip r:embed="rId5">
            <a:alphaModFix/>
          </a:blip>
          <a:srcRect/>
          <a:stretch/>
        </p:blipFill>
        <p:spPr>
          <a:xfrm>
            <a:off x="7440774" y="659854"/>
            <a:ext cx="2921424" cy="3786772"/>
          </a:xfrm>
          <a:prstGeom prst="rect">
            <a:avLst/>
          </a:prstGeom>
          <a:noFill/>
          <a:ln>
            <a:noFill/>
          </a:ln>
        </p:spPr>
      </p:pic>
      <p:pic>
        <p:nvPicPr>
          <p:cNvPr id="2" name="Slide 1">
            <a:hlinkClick r:id="" action="ppaction://media"/>
            <a:extLst>
              <a:ext uri="{FF2B5EF4-FFF2-40B4-BE49-F238E27FC236}">
                <a16:creationId xmlns:a16="http://schemas.microsoft.com/office/drawing/2014/main" id="{D020EAB9-ED00-47F7-A58C-FAD761CE08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30875" y="3063875"/>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d240df86d0_0_24"/>
          <p:cNvSpPr txBox="1">
            <a:spLocks noGrp="1"/>
          </p:cNvSpPr>
          <p:nvPr>
            <p:ph type="title"/>
          </p:nvPr>
        </p:nvSpPr>
        <p:spPr>
          <a:xfrm>
            <a:off x="2895600" y="764373"/>
            <a:ext cx="8610600" cy="12930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r>
              <a:rPr lang="en-US"/>
              <a:t>Test that a collection is empty when created.</a:t>
            </a:r>
            <a:endParaRPr/>
          </a:p>
        </p:txBody>
      </p:sp>
      <p:sp>
        <p:nvSpPr>
          <p:cNvPr id="211" name="Google Shape;211;gd240df86d0_0_24"/>
          <p:cNvSpPr txBox="1">
            <a:spLocks noGrp="1"/>
          </p:cNvSpPr>
          <p:nvPr>
            <p:ph type="body" idx="1"/>
          </p:nvPr>
        </p:nvSpPr>
        <p:spPr>
          <a:xfrm>
            <a:off x="685800" y="2194560"/>
            <a:ext cx="10820400" cy="4024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12" name="Google Shape;212;gd240df86d0_0_24"/>
          <p:cNvPicPr preferRelativeResize="0"/>
          <p:nvPr/>
        </p:nvPicPr>
        <p:blipFill>
          <a:blip r:embed="rId3">
            <a:alphaModFix/>
          </a:blip>
          <a:stretch>
            <a:fillRect/>
          </a:stretch>
        </p:blipFill>
        <p:spPr>
          <a:xfrm>
            <a:off x="631100" y="2149250"/>
            <a:ext cx="8496300" cy="4114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d240df86d0_0_32"/>
          <p:cNvSpPr txBox="1">
            <a:spLocks noGrp="1"/>
          </p:cNvSpPr>
          <p:nvPr>
            <p:ph type="title"/>
          </p:nvPr>
        </p:nvSpPr>
        <p:spPr>
          <a:xfrm>
            <a:off x="2895600" y="764373"/>
            <a:ext cx="8610600" cy="1293000"/>
          </a:xfrm>
          <a:prstGeom prst="rect">
            <a:avLst/>
          </a:prstGeom>
        </p:spPr>
        <p:txBody>
          <a:bodyPr spcFirstLastPara="1" wrap="square" lIns="91425" tIns="45700" rIns="91425" bIns="45700" anchor="ctr" anchorCtr="0">
            <a:normAutofit fontScale="90000"/>
          </a:bodyPr>
          <a:lstStyle/>
          <a:p>
            <a:pPr marL="0" lvl="0" indent="0" algn="r" rtl="0">
              <a:spcBef>
                <a:spcPts val="0"/>
              </a:spcBef>
              <a:spcAft>
                <a:spcPts val="0"/>
              </a:spcAft>
              <a:buNone/>
            </a:pPr>
            <a:r>
              <a:rPr lang="en-US"/>
              <a:t>Create a test to verify adding a single value to an empty collection</a:t>
            </a:r>
            <a:endParaRPr/>
          </a:p>
        </p:txBody>
      </p:sp>
      <p:sp>
        <p:nvSpPr>
          <p:cNvPr id="218" name="Google Shape;218;gd240df86d0_0_32"/>
          <p:cNvSpPr txBox="1">
            <a:spLocks noGrp="1"/>
          </p:cNvSpPr>
          <p:nvPr>
            <p:ph type="body" idx="1"/>
          </p:nvPr>
        </p:nvSpPr>
        <p:spPr>
          <a:xfrm>
            <a:off x="685800" y="2194560"/>
            <a:ext cx="10820400" cy="4024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19" name="Google Shape;219;gd240df86d0_0_32"/>
          <p:cNvPicPr preferRelativeResize="0"/>
          <p:nvPr/>
        </p:nvPicPr>
        <p:blipFill>
          <a:blip r:embed="rId3">
            <a:alphaModFix/>
          </a:blip>
          <a:stretch>
            <a:fillRect/>
          </a:stretch>
        </p:blipFill>
        <p:spPr>
          <a:xfrm>
            <a:off x="720325" y="2194553"/>
            <a:ext cx="9070126" cy="36104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d240df86d0_0_41"/>
          <p:cNvSpPr txBox="1">
            <a:spLocks noGrp="1"/>
          </p:cNvSpPr>
          <p:nvPr>
            <p:ph type="title"/>
          </p:nvPr>
        </p:nvSpPr>
        <p:spPr>
          <a:xfrm>
            <a:off x="2895600" y="764373"/>
            <a:ext cx="8610600" cy="1293000"/>
          </a:xfrm>
          <a:prstGeom prst="rect">
            <a:avLst/>
          </a:prstGeom>
        </p:spPr>
        <p:txBody>
          <a:bodyPr spcFirstLastPara="1" wrap="square" lIns="91425" tIns="45700" rIns="91425" bIns="45700" anchor="ctr" anchorCtr="0">
            <a:normAutofit fontScale="90000"/>
          </a:bodyPr>
          <a:lstStyle/>
          <a:p>
            <a:pPr marL="0" lvl="0" indent="0" algn="r" rtl="0">
              <a:spcBef>
                <a:spcPts val="0"/>
              </a:spcBef>
              <a:spcAft>
                <a:spcPts val="0"/>
              </a:spcAft>
              <a:buNone/>
            </a:pPr>
            <a:r>
              <a:rPr lang="en-US"/>
              <a:t>Create a test to verify that max size is greater than or equal to size for 0, 1, 5, 10 entries</a:t>
            </a:r>
            <a:endParaRPr/>
          </a:p>
        </p:txBody>
      </p:sp>
      <p:sp>
        <p:nvSpPr>
          <p:cNvPr id="225" name="Google Shape;225;gd240df86d0_0_41"/>
          <p:cNvSpPr txBox="1">
            <a:spLocks noGrp="1"/>
          </p:cNvSpPr>
          <p:nvPr>
            <p:ph type="body" idx="1"/>
          </p:nvPr>
        </p:nvSpPr>
        <p:spPr>
          <a:xfrm>
            <a:off x="685800" y="2194560"/>
            <a:ext cx="10820400" cy="4024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26" name="Google Shape;226;gd240df86d0_0_41"/>
          <p:cNvPicPr preferRelativeResize="0"/>
          <p:nvPr/>
        </p:nvPicPr>
        <p:blipFill>
          <a:blip r:embed="rId3">
            <a:alphaModFix/>
          </a:blip>
          <a:stretch>
            <a:fillRect/>
          </a:stretch>
        </p:blipFill>
        <p:spPr>
          <a:xfrm>
            <a:off x="685800" y="2194552"/>
            <a:ext cx="9715274" cy="1580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d240df86d0_0_49"/>
          <p:cNvSpPr txBox="1">
            <a:spLocks noGrp="1"/>
          </p:cNvSpPr>
          <p:nvPr>
            <p:ph type="title"/>
          </p:nvPr>
        </p:nvSpPr>
        <p:spPr>
          <a:xfrm>
            <a:off x="2895600" y="764373"/>
            <a:ext cx="8610600" cy="12930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r>
              <a:rPr lang="en-US"/>
              <a:t>Create a test to verify resizing increases the collection</a:t>
            </a:r>
            <a:endParaRPr/>
          </a:p>
        </p:txBody>
      </p:sp>
      <p:sp>
        <p:nvSpPr>
          <p:cNvPr id="232" name="Google Shape;232;gd240df86d0_0_49"/>
          <p:cNvSpPr txBox="1">
            <a:spLocks noGrp="1"/>
          </p:cNvSpPr>
          <p:nvPr>
            <p:ph type="body" idx="1"/>
          </p:nvPr>
        </p:nvSpPr>
        <p:spPr>
          <a:xfrm>
            <a:off x="685800" y="2194560"/>
            <a:ext cx="10820400" cy="4024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33" name="Google Shape;233;gd240df86d0_0_49"/>
          <p:cNvPicPr preferRelativeResize="0"/>
          <p:nvPr/>
        </p:nvPicPr>
        <p:blipFill>
          <a:blip r:embed="rId3">
            <a:alphaModFix/>
          </a:blip>
          <a:stretch>
            <a:fillRect/>
          </a:stretch>
        </p:blipFill>
        <p:spPr>
          <a:xfrm>
            <a:off x="685800" y="2057375"/>
            <a:ext cx="8307101" cy="34087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d240df86d0_0_57"/>
          <p:cNvSpPr txBox="1">
            <a:spLocks noGrp="1"/>
          </p:cNvSpPr>
          <p:nvPr>
            <p:ph type="title"/>
          </p:nvPr>
        </p:nvSpPr>
        <p:spPr>
          <a:xfrm>
            <a:off x="2895600" y="764373"/>
            <a:ext cx="8610600" cy="1293000"/>
          </a:xfrm>
          <a:prstGeom prst="rect">
            <a:avLst/>
          </a:prstGeom>
        </p:spPr>
        <p:txBody>
          <a:bodyPr spcFirstLastPara="1" wrap="square" lIns="91425" tIns="45700" rIns="91425" bIns="45700" anchor="ctr" anchorCtr="0">
            <a:normAutofit fontScale="90000"/>
          </a:bodyPr>
          <a:lstStyle/>
          <a:p>
            <a:pPr marL="0" lvl="0" indent="0" algn="r" rtl="0">
              <a:spcBef>
                <a:spcPts val="0"/>
              </a:spcBef>
              <a:spcAft>
                <a:spcPts val="0"/>
              </a:spcAft>
              <a:buNone/>
            </a:pPr>
            <a:r>
              <a:rPr lang="en-US"/>
              <a:t>Create a test to verify the std::out_of_range exception is thrown when calling at() with an index out of bounds</a:t>
            </a:r>
            <a:endParaRPr/>
          </a:p>
        </p:txBody>
      </p:sp>
      <p:sp>
        <p:nvSpPr>
          <p:cNvPr id="239" name="Google Shape;239;gd240df86d0_0_57"/>
          <p:cNvSpPr txBox="1">
            <a:spLocks noGrp="1"/>
          </p:cNvSpPr>
          <p:nvPr>
            <p:ph type="body" idx="1"/>
          </p:nvPr>
        </p:nvSpPr>
        <p:spPr>
          <a:xfrm>
            <a:off x="685800" y="2194560"/>
            <a:ext cx="10820400" cy="4024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40" name="Google Shape;240;gd240df86d0_0_57"/>
          <p:cNvPicPr preferRelativeResize="0"/>
          <p:nvPr/>
        </p:nvPicPr>
        <p:blipFill>
          <a:blip r:embed="rId3">
            <a:alphaModFix/>
          </a:blip>
          <a:stretch>
            <a:fillRect/>
          </a:stretch>
        </p:blipFill>
        <p:spPr>
          <a:xfrm>
            <a:off x="685800" y="2194552"/>
            <a:ext cx="8964900" cy="1453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46" name="Google Shape;246;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3">
            <a:alphaModFix/>
          </a:blip>
          <a:srcRect/>
          <a:stretch/>
        </p:blipFill>
        <p:spPr>
          <a:xfrm>
            <a:off x="2127250" y="2199481"/>
            <a:ext cx="7937500" cy="4013200"/>
          </a:xfrm>
          <a:prstGeom prst="rect">
            <a:avLst/>
          </a:prstGeom>
          <a:noFill/>
          <a:ln>
            <a:noFill/>
          </a:ln>
        </p:spPr>
      </p:pic>
      <p:pic>
        <p:nvPicPr>
          <p:cNvPr id="247" name="Google Shape;247;p9" descr="Green Pace logo"/>
          <p:cNvPicPr preferRelativeResize="0"/>
          <p:nvPr/>
        </p:nvPicPr>
        <p:blipFill rotWithShape="1">
          <a:blip r:embed="rId4">
            <a:alphaModFix/>
          </a:blip>
          <a:srcRect/>
          <a:stretch/>
        </p:blipFill>
        <p:spPr>
          <a:xfrm>
            <a:off x="11084074" y="5440526"/>
            <a:ext cx="886601" cy="1149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53" name="Google Shape;253;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a:t>DevSecOps is the process for continuously integrating securing into development.  This is enforced with a series of checks starting before code is committed and running until code is built, tested and deployed.  </a:t>
            </a:r>
            <a:endParaRPr sz="1600"/>
          </a:p>
          <a:p>
            <a:pPr marL="685800" lvl="1" indent="-228600" algn="l" rtl="0">
              <a:lnSpc>
                <a:spcPct val="90000"/>
              </a:lnSpc>
              <a:spcBef>
                <a:spcPts val="500"/>
              </a:spcBef>
              <a:spcAft>
                <a:spcPts val="0"/>
              </a:spcAft>
              <a:buClr>
                <a:schemeClr val="lt1"/>
              </a:buClr>
              <a:buSzPts val="2000"/>
              <a:buChar char="•"/>
            </a:pPr>
            <a:r>
              <a:rPr lang="en-US"/>
              <a:t>We will use the Google test suite to run automated tests on code that is committed to ensure that the identified risks have been minimized.  </a:t>
            </a:r>
            <a:endParaRPr sz="1600"/>
          </a:p>
        </p:txBody>
      </p:sp>
      <p:pic>
        <p:nvPicPr>
          <p:cNvPr id="254" name="Google Shape;254;p10"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2" name="slide 8">
            <a:hlinkClick r:id="" action="ppaction://media"/>
            <a:extLst>
              <a:ext uri="{FF2B5EF4-FFF2-40B4-BE49-F238E27FC236}">
                <a16:creationId xmlns:a16="http://schemas.microsoft.com/office/drawing/2014/main" id="{3E80BDFE-2088-4035-A88F-E5802EA19D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30875" y="3063875"/>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60" name="Google Shape;260;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000"/>
              <a:buChar char="•"/>
            </a:pPr>
            <a:endParaRPr sz="2000"/>
          </a:p>
          <a:p>
            <a:pPr marL="228600" indent="-228600">
              <a:spcBef>
                <a:spcPts val="0"/>
              </a:spcBef>
              <a:buSzPts val="2000"/>
            </a:pPr>
            <a:r>
              <a:rPr lang="en-US" sz="2000"/>
              <a:t>The risks and benefits of enacting the system increase the sooner the measures are taken.  The risks of not enacting a security plan could include a loss of data or intellectual property.  Or damage to the company's reputation.  </a:t>
            </a:r>
            <a:endParaRPr sz="2000"/>
          </a:p>
          <a:p>
            <a:pPr marL="457200" lvl="0" indent="0" algn="l" rtl="0">
              <a:lnSpc>
                <a:spcPct val="90000"/>
              </a:lnSpc>
              <a:spcBef>
                <a:spcPts val="0"/>
              </a:spcBef>
              <a:spcAft>
                <a:spcPts val="0"/>
              </a:spcAft>
              <a:buNone/>
            </a:pPr>
            <a:endParaRPr sz="2000"/>
          </a:p>
        </p:txBody>
      </p:sp>
      <p:pic>
        <p:nvPicPr>
          <p:cNvPr id="261" name="Google Shape;261;p11"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2" name="slide9">
            <a:hlinkClick r:id="" action="ppaction://media"/>
            <a:extLst>
              <a:ext uri="{FF2B5EF4-FFF2-40B4-BE49-F238E27FC236}">
                <a16:creationId xmlns:a16="http://schemas.microsoft.com/office/drawing/2014/main" id="{F8E71767-D71A-4649-A12A-D8C1B1C2E7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30875" y="3063875"/>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67" name="Google Shape;267;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371600" lvl="2" indent="-342900" algn="l" rtl="0">
              <a:lnSpc>
                <a:spcPct val="100000"/>
              </a:lnSpc>
              <a:spcBef>
                <a:spcPts val="0"/>
              </a:spcBef>
              <a:spcAft>
                <a:spcPts val="0"/>
              </a:spcAft>
              <a:buClr>
                <a:srgbClr val="FFFFFF"/>
              </a:buClr>
              <a:buSzPts val="1800"/>
              <a:buChar char="•"/>
            </a:pPr>
            <a:r>
              <a:rPr lang="en-US" sz="1100">
                <a:solidFill>
                  <a:srgbClr val="FFFFFF"/>
                </a:solidFill>
                <a:latin typeface="Calibri"/>
                <a:ea typeface="Calibri"/>
                <a:cs typeface="Calibri"/>
                <a:sym typeface="Calibri"/>
              </a:rPr>
              <a:t>Areas for improvement would be unit tests for all data transferred in the system.  Another improvement could be the encryption of data as it is passed throught the server.  The gaps in the security plan are that it is not scaled over time.  New threats are not accounted for.  The best way to resolve these issues would be to create a team with the goal of developing and securing code as it is created.  </a:t>
            </a:r>
            <a:endParaRPr sz="1100">
              <a:solidFill>
                <a:srgbClr val="FFFFFF"/>
              </a:solidFill>
              <a:latin typeface="Calibri"/>
              <a:ea typeface="Calibri"/>
              <a:cs typeface="Calibri"/>
              <a:sym typeface="Calibri"/>
            </a:endParaRPr>
          </a:p>
          <a:p>
            <a:pPr marL="1143000" lvl="2" indent="-228600" algn="l" rtl="0">
              <a:lnSpc>
                <a:spcPct val="90000"/>
              </a:lnSpc>
              <a:spcBef>
                <a:spcPts val="0"/>
              </a:spcBef>
              <a:spcAft>
                <a:spcPts val="0"/>
              </a:spcAft>
              <a:buSzPts val="1800"/>
              <a:buChar char="•"/>
            </a:pPr>
            <a:endParaRPr/>
          </a:p>
        </p:txBody>
      </p:sp>
      <p:pic>
        <p:nvPicPr>
          <p:cNvPr id="268" name="Google Shape;268;p12" descr="Green Pace logo"/>
          <p:cNvPicPr preferRelativeResize="0"/>
          <p:nvPr/>
        </p:nvPicPr>
        <p:blipFill rotWithShape="1">
          <a:blip r:embed="rId3">
            <a:alphaModFix/>
          </a:blip>
          <a:srcRect/>
          <a:stretch/>
        </p:blipFill>
        <p:spPr>
          <a:xfrm>
            <a:off x="11084074" y="5440526"/>
            <a:ext cx="886601" cy="1149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74" name="Google Shape;274;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a:t>A Defense in Depth standard should be adopted as soon as possible.  </a:t>
            </a:r>
            <a:endParaRPr sz="1800"/>
          </a:p>
          <a:p>
            <a:pPr marL="228600" lvl="0" indent="-88900" algn="l" rtl="0">
              <a:lnSpc>
                <a:spcPct val="90000"/>
              </a:lnSpc>
              <a:spcBef>
                <a:spcPts val="1000"/>
              </a:spcBef>
              <a:spcAft>
                <a:spcPts val="0"/>
              </a:spcAft>
              <a:buClr>
                <a:schemeClr val="lt1"/>
              </a:buClr>
              <a:buSzPts val="2200"/>
              <a:buNone/>
            </a:pPr>
            <a:endParaRPr/>
          </a:p>
        </p:txBody>
      </p:sp>
      <p:pic>
        <p:nvPicPr>
          <p:cNvPr id="275" name="Google Shape;275;p13"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2" name="Slide10">
            <a:hlinkClick r:id="" action="ppaction://media"/>
            <a:extLst>
              <a:ext uri="{FF2B5EF4-FFF2-40B4-BE49-F238E27FC236}">
                <a16:creationId xmlns:a16="http://schemas.microsoft.com/office/drawing/2014/main" id="{BCA67737-54BF-417A-A2BB-26B1AD820E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30875" y="3063875"/>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Aft>
                <a:spcPts val="0"/>
              </a:spcAft>
              <a:buSzPts val="2200"/>
              <a:buNone/>
            </a:pPr>
            <a:endParaRPr lang="en-US"/>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5">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rotWithShape="1">
          <a:blip r:embed="rId6">
            <a:alphaModFix/>
          </a:blip>
          <a:srcRect/>
          <a:stretch/>
        </p:blipFill>
        <p:spPr>
          <a:xfrm>
            <a:off x="11084074" y="5440526"/>
            <a:ext cx="886601" cy="1149225"/>
          </a:xfrm>
          <a:prstGeom prst="rect">
            <a:avLst/>
          </a:prstGeom>
          <a:noFill/>
          <a:ln>
            <a:noFill/>
          </a:ln>
        </p:spPr>
      </p:pic>
      <p:pic>
        <p:nvPicPr>
          <p:cNvPr id="2" name="Slide 2">
            <a:hlinkClick r:id="" action="ppaction://media"/>
            <a:extLst>
              <a:ext uri="{FF2B5EF4-FFF2-40B4-BE49-F238E27FC236}">
                <a16:creationId xmlns:a16="http://schemas.microsoft.com/office/drawing/2014/main" id="{F600C24C-BFA6-4B1A-A360-5BE452B1C7D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30875" y="3063875"/>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81" name="Google Shape;281;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a:t>[Provide APA-style references with links to resources, articles, and videos that you used in your presentation.]</a:t>
            </a:r>
            <a:endParaRPr/>
          </a:p>
        </p:txBody>
      </p:sp>
      <p:pic>
        <p:nvPicPr>
          <p:cNvPr id="282" name="Google Shape;282;p14" descr="Green Pace logo"/>
          <p:cNvPicPr preferRelativeResize="0"/>
          <p:nvPr/>
        </p:nvPicPr>
        <p:blipFill rotWithShape="1">
          <a:blip r:embed="rId3">
            <a:alphaModFix/>
          </a:blip>
          <a:srcRect/>
          <a:stretch/>
        </p:blipFill>
        <p:spPr>
          <a:xfrm>
            <a:off x="11084074" y="5440526"/>
            <a:ext cx="886601" cy="1149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endParaRPr sz="2000"/>
          </a:p>
          <a:p>
            <a:pPr marL="228600" lvl="0" indent="-88900" algn="l" rtl="0">
              <a:lnSpc>
                <a:spcPct val="90000"/>
              </a:lnSpc>
              <a:spcBef>
                <a:spcPts val="1000"/>
              </a:spcBef>
              <a:spcAft>
                <a:spcPts val="0"/>
              </a:spcAft>
              <a:buClr>
                <a:schemeClr val="lt1"/>
              </a:buClr>
              <a:buSzPts val="2200"/>
              <a:buNone/>
            </a:pPr>
            <a:endParaRPr/>
          </a:p>
        </p:txBody>
      </p:sp>
      <p:graphicFrame>
        <p:nvGraphicFramePr>
          <p:cNvPr id="161" name="Google Shape;161;p4"/>
          <p:cNvGraphicFramePr/>
          <p:nvPr/>
        </p:nvGraphicFramePr>
        <p:xfrm>
          <a:off x="3171900" y="2561050"/>
          <a:ext cx="7835225" cy="3538650"/>
        </p:xfrm>
        <a:graphic>
          <a:graphicData uri="http://schemas.openxmlformats.org/drawingml/2006/table">
            <a:tbl>
              <a:tblPr>
                <a:noFill/>
                <a:tableStyleId>{056A0282-0598-42BF-BD0D-760B9B427F23}</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a:solidFill>
                            <a:srgbClr val="FFD966"/>
                          </a:solidFill>
                        </a:rPr>
                        <a:t>Loss of network</a:t>
                      </a:r>
                      <a:endParaRPr sz="3600" u="none" strike="noStrike" cap="none">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a:solidFill>
                            <a:srgbClr val="FFD966"/>
                          </a:solidFill>
                        </a:rPr>
                        <a:t>SQL injection</a:t>
                      </a:r>
                      <a:endParaRPr sz="14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a:solidFill>
                            <a:srgbClr val="FFD966"/>
                          </a:solidFill>
                        </a:rPr>
                        <a:t>Memory Leakage</a:t>
                      </a:r>
                      <a:endParaRPr sz="14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a:solidFill>
                            <a:srgbClr val="FFD966"/>
                          </a:solidFill>
                        </a:rPr>
                        <a:t>Not using smart pointers</a:t>
                      </a:r>
                      <a:endParaRPr sz="14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rotWithShape="1">
          <a:blip r:embed="rId3">
            <a:alphaModFix/>
          </a:blip>
          <a:srcRect/>
          <a:stretch/>
        </p:blipFill>
        <p:spPr>
          <a:xfrm>
            <a:off x="11084074" y="5440526"/>
            <a:ext cx="886601" cy="1149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47500" lnSpcReduction="20000"/>
          </a:bodyPr>
          <a:lstStyle/>
          <a:p>
            <a:pPr marL="228600" lvl="0" indent="-155257" algn="l" rtl="0">
              <a:lnSpc>
                <a:spcPct val="90000"/>
              </a:lnSpc>
              <a:spcBef>
                <a:spcPts val="0"/>
              </a:spcBef>
              <a:spcAft>
                <a:spcPts val="0"/>
              </a:spcAft>
              <a:buSzPct val="100000"/>
              <a:buChar char="•"/>
            </a:pPr>
            <a:r>
              <a:rPr lang="en-US"/>
              <a:t>Validate Input Data</a:t>
            </a:r>
            <a:endParaRPr/>
          </a:p>
          <a:p>
            <a:pPr marL="228600" lvl="0" indent="-155257" algn="l" rtl="0">
              <a:lnSpc>
                <a:spcPct val="90000"/>
              </a:lnSpc>
              <a:spcBef>
                <a:spcPts val="0"/>
              </a:spcBef>
              <a:spcAft>
                <a:spcPts val="0"/>
              </a:spcAft>
              <a:buSzPct val="100000"/>
              <a:buChar char="•"/>
            </a:pPr>
            <a:r>
              <a:rPr lang="en-US"/>
              <a:t>When a user enters information into the software it will need to be validated.  This ensures that the software is getting information that it is expecting.  This can prevent crashes and bugs.  It also prevents malicious actors from entering information that corrupt or grant unwanted access to a database or server.  </a:t>
            </a:r>
            <a:endParaRPr/>
          </a:p>
          <a:p>
            <a:pPr marL="228600" lvl="0" indent="-155257" algn="l" rtl="0">
              <a:lnSpc>
                <a:spcPct val="90000"/>
              </a:lnSpc>
              <a:spcBef>
                <a:spcPts val="0"/>
              </a:spcBef>
              <a:spcAft>
                <a:spcPts val="0"/>
              </a:spcAft>
              <a:buSzPct val="100000"/>
              <a:buChar char="•"/>
            </a:pPr>
            <a:r>
              <a:rPr lang="en-US"/>
              <a:t>Heed Compiler Warnings</a:t>
            </a:r>
            <a:endParaRPr/>
          </a:p>
          <a:p>
            <a:pPr marL="228600" lvl="0" indent="-155257" algn="l" rtl="0">
              <a:lnSpc>
                <a:spcPct val="90000"/>
              </a:lnSpc>
              <a:spcBef>
                <a:spcPts val="0"/>
              </a:spcBef>
              <a:spcAft>
                <a:spcPts val="0"/>
              </a:spcAft>
              <a:buSzPct val="100000"/>
              <a:buChar char="•"/>
            </a:pPr>
            <a:r>
              <a:rPr lang="en-US"/>
              <a:t>Compiler warnings are added to software because they help fix known issues.  Many times these compiler warnings can prevent bugs from happening later on in development but can also help secure code.  Typically if the compiler is giving a warning it is flagging a known issue which the developer should interpret as a security issue or bug that has already happened and can be prevented.  </a:t>
            </a:r>
            <a:endParaRPr/>
          </a:p>
          <a:p>
            <a:pPr marL="228600" lvl="0" indent="-155257" algn="l" rtl="0">
              <a:lnSpc>
                <a:spcPct val="90000"/>
              </a:lnSpc>
              <a:spcBef>
                <a:spcPts val="0"/>
              </a:spcBef>
              <a:spcAft>
                <a:spcPts val="0"/>
              </a:spcAft>
              <a:buSzPct val="100000"/>
              <a:buChar char="•"/>
            </a:pPr>
            <a:r>
              <a:rPr lang="en-US"/>
              <a:t>Architect and Design for Security Policies</a:t>
            </a:r>
            <a:endParaRPr/>
          </a:p>
          <a:p>
            <a:pPr marL="228600" lvl="0" indent="-155257" algn="l" rtl="0">
              <a:lnSpc>
                <a:spcPct val="90000"/>
              </a:lnSpc>
              <a:spcBef>
                <a:spcPts val="0"/>
              </a:spcBef>
              <a:spcAft>
                <a:spcPts val="0"/>
              </a:spcAft>
              <a:buSzPct val="100000"/>
              <a:buChar char="•"/>
            </a:pPr>
            <a:r>
              <a:rPr lang="en-US"/>
              <a:t>In order to protect the integrity of the software system developers should examine how the safeguards are being implemented in their software.  This implementation of the software safeguards and enforcement of the security policies can help to protect the information being handled by the system.  This will protect how data is used, stored, and retrieved.  </a:t>
            </a:r>
            <a:endParaRPr/>
          </a:p>
          <a:p>
            <a:pPr marL="228600" lvl="0" indent="-155257" algn="l" rtl="0">
              <a:lnSpc>
                <a:spcPct val="90000"/>
              </a:lnSpc>
              <a:spcBef>
                <a:spcPts val="0"/>
              </a:spcBef>
              <a:spcAft>
                <a:spcPts val="0"/>
              </a:spcAft>
              <a:buSzPct val="100000"/>
              <a:buChar char="•"/>
            </a:pPr>
            <a:r>
              <a:rPr lang="en-US"/>
              <a:t>Keep It Simple</a:t>
            </a:r>
            <a:endParaRPr/>
          </a:p>
          <a:p>
            <a:pPr marL="228600" lvl="0" indent="-155257" algn="l" rtl="0">
              <a:lnSpc>
                <a:spcPct val="90000"/>
              </a:lnSpc>
              <a:spcBef>
                <a:spcPts val="0"/>
              </a:spcBef>
              <a:spcAft>
                <a:spcPts val="0"/>
              </a:spcAft>
              <a:buSzPct val="100000"/>
              <a:buChar char="•"/>
            </a:pPr>
            <a:r>
              <a:rPr lang="en-US"/>
              <a:t>Some of the most basic solutions are the most effective.  Keeping the design of the software simple also makes it easier to secure the software.  If all the parts of the software system are easily understood then the development team will be able to employ much more effective security strategies. </a:t>
            </a:r>
            <a:endParaRPr/>
          </a:p>
          <a:p>
            <a:pPr marL="228600" lvl="0" indent="-155257" algn="l" rtl="0">
              <a:lnSpc>
                <a:spcPct val="90000"/>
              </a:lnSpc>
              <a:spcBef>
                <a:spcPts val="0"/>
              </a:spcBef>
              <a:spcAft>
                <a:spcPts val="0"/>
              </a:spcAft>
              <a:buSzPct val="100000"/>
              <a:buChar char="•"/>
            </a:pPr>
            <a:r>
              <a:rPr lang="en-US"/>
              <a:t>Default Deny</a:t>
            </a:r>
            <a:endParaRPr/>
          </a:p>
          <a:p>
            <a:pPr marL="228600" lvl="0" indent="-155257" algn="l" rtl="0">
              <a:lnSpc>
                <a:spcPct val="90000"/>
              </a:lnSpc>
              <a:spcBef>
                <a:spcPts val="0"/>
              </a:spcBef>
              <a:spcAft>
                <a:spcPts val="0"/>
              </a:spcAft>
              <a:buSzPct val="100000"/>
              <a:buChar char="•"/>
            </a:pPr>
            <a:r>
              <a:rPr lang="en-US"/>
              <a:t>The default mode of the software should deny access.  Only users that have been authenticated and identified should have the ability to access part of the system or software.  </a:t>
            </a:r>
            <a:endParaRPr/>
          </a:p>
          <a:p>
            <a:pPr marL="228600" lvl="0" indent="-155257" algn="l" rtl="0">
              <a:lnSpc>
                <a:spcPct val="90000"/>
              </a:lnSpc>
              <a:spcBef>
                <a:spcPts val="0"/>
              </a:spcBef>
              <a:spcAft>
                <a:spcPts val="0"/>
              </a:spcAft>
              <a:buSzPct val="100000"/>
              <a:buChar char="•"/>
            </a:pPr>
            <a:r>
              <a:rPr lang="en-US"/>
              <a:t>Adhere to the Principle of Least Privilege</a:t>
            </a:r>
            <a:endParaRPr/>
          </a:p>
          <a:p>
            <a:pPr marL="228600" lvl="0" indent="-155257" algn="l" rtl="0">
              <a:lnSpc>
                <a:spcPct val="90000"/>
              </a:lnSpc>
              <a:spcBef>
                <a:spcPts val="0"/>
              </a:spcBef>
              <a:spcAft>
                <a:spcPts val="0"/>
              </a:spcAft>
              <a:buSzPct val="100000"/>
              <a:buChar char="•"/>
            </a:pPr>
            <a:r>
              <a:rPr lang="en-US"/>
              <a:t>One part of the program may not require information from other parts.  It is important to limit the access to information to only what is needed to accomplish the task of that portion of the software.  This will reduce the risk that hackers can gain access to critical parts of the system from an unexpected source.  </a:t>
            </a:r>
            <a:endParaRPr/>
          </a:p>
          <a:p>
            <a:pPr marL="228600" lvl="0" indent="-155257" algn="l" rtl="0">
              <a:lnSpc>
                <a:spcPct val="90000"/>
              </a:lnSpc>
              <a:spcBef>
                <a:spcPts val="0"/>
              </a:spcBef>
              <a:spcAft>
                <a:spcPts val="0"/>
              </a:spcAft>
              <a:buSzPct val="100000"/>
              <a:buChar char="•"/>
            </a:pPr>
            <a:r>
              <a:rPr lang="en-US"/>
              <a:t>Sanitize Data Sent to Other Systems</a:t>
            </a:r>
            <a:endParaRPr/>
          </a:p>
          <a:p>
            <a:pPr marL="228600" lvl="0" indent="-155257" algn="l" rtl="0">
              <a:lnSpc>
                <a:spcPct val="90000"/>
              </a:lnSpc>
              <a:spcBef>
                <a:spcPts val="0"/>
              </a:spcBef>
              <a:spcAft>
                <a:spcPts val="0"/>
              </a:spcAft>
              <a:buSzPct val="100000"/>
              <a:buChar char="•"/>
            </a:pPr>
            <a:r>
              <a:rPr lang="en-US"/>
              <a:t>It is important to specify the data that is being sent from one system to another.  If a function is expecting an integer and it receives a string then errors can occur.  It is important for the system to check the data that is being passed to ensure that it meets the expectations of the parts of the system that will be consuming the data. </a:t>
            </a:r>
            <a:endParaRPr/>
          </a:p>
          <a:p>
            <a:pPr marL="228600" lvl="0" indent="-155257" algn="l" rtl="0">
              <a:lnSpc>
                <a:spcPct val="90000"/>
              </a:lnSpc>
              <a:spcBef>
                <a:spcPts val="0"/>
              </a:spcBef>
              <a:spcAft>
                <a:spcPts val="0"/>
              </a:spcAft>
              <a:buSzPct val="100000"/>
              <a:buChar char="•"/>
            </a:pPr>
            <a:r>
              <a:rPr lang="en-US"/>
              <a:t>Practice Defense in Depth </a:t>
            </a:r>
            <a:endParaRPr/>
          </a:p>
          <a:p>
            <a:pPr marL="228600" lvl="0" indent="-155257" algn="l" rtl="0">
              <a:lnSpc>
                <a:spcPct val="90000"/>
              </a:lnSpc>
              <a:spcBef>
                <a:spcPts val="0"/>
              </a:spcBef>
              <a:spcAft>
                <a:spcPts val="0"/>
              </a:spcAft>
              <a:buSzPct val="100000"/>
              <a:buChar char="•"/>
            </a:pPr>
            <a:r>
              <a:rPr lang="en-US"/>
              <a:t>By layering the defense strategies the team can increase the efficacy of the different security strategies.  This will help the team detect attempted attacks and also makes it much harder for malicious actors to gain access to critical parts of the software system.  </a:t>
            </a:r>
            <a:endParaRPr/>
          </a:p>
          <a:p>
            <a:pPr marL="228600" lvl="0" indent="-155257" algn="l" rtl="0">
              <a:lnSpc>
                <a:spcPct val="90000"/>
              </a:lnSpc>
              <a:spcBef>
                <a:spcPts val="0"/>
              </a:spcBef>
              <a:spcAft>
                <a:spcPts val="0"/>
              </a:spcAft>
              <a:buSzPct val="100000"/>
              <a:buChar char="•"/>
            </a:pPr>
            <a:r>
              <a:rPr lang="en-US"/>
              <a:t>Use Effective Quality Assurance Techniques</a:t>
            </a:r>
            <a:endParaRPr/>
          </a:p>
          <a:p>
            <a:pPr marL="228600" lvl="0" indent="-155257" algn="l" rtl="0">
              <a:lnSpc>
                <a:spcPct val="90000"/>
              </a:lnSpc>
              <a:spcBef>
                <a:spcPts val="0"/>
              </a:spcBef>
              <a:spcAft>
                <a:spcPts val="0"/>
              </a:spcAft>
              <a:buSzPct val="100000"/>
              <a:buChar char="•"/>
            </a:pPr>
            <a:r>
              <a:rPr lang="en-US"/>
              <a:t>Quality assurance ensures that the software being produced meets the standards of the company.  These techniques should be incorporated into the development process to ensure that the final product is secure and meets the needs of the stakeholders.  </a:t>
            </a:r>
            <a:endParaRPr/>
          </a:p>
          <a:p>
            <a:pPr marL="228600" lvl="0" indent="-155257" algn="l" rtl="0">
              <a:lnSpc>
                <a:spcPct val="90000"/>
              </a:lnSpc>
              <a:spcBef>
                <a:spcPts val="0"/>
              </a:spcBef>
              <a:spcAft>
                <a:spcPts val="0"/>
              </a:spcAft>
              <a:buSzPct val="100000"/>
              <a:buChar char="•"/>
            </a:pPr>
            <a:r>
              <a:rPr lang="en-US"/>
              <a:t>Adopt a Secure Coding Standard</a:t>
            </a:r>
            <a:endParaRPr/>
          </a:p>
          <a:p>
            <a:pPr marL="228600" lvl="0" indent="-155257" algn="l" rtl="0">
              <a:lnSpc>
                <a:spcPct val="90000"/>
              </a:lnSpc>
              <a:spcBef>
                <a:spcPts val="0"/>
              </a:spcBef>
              <a:spcAft>
                <a:spcPts val="0"/>
              </a:spcAft>
              <a:buSzPct val="100000"/>
              <a:buChar char="•"/>
            </a:pPr>
            <a:r>
              <a:rPr lang="en-US"/>
              <a:t>Unsafe coding practices can result in the loss of information.  This can also damage the reputation of the company.  It is important for all team members to adopt secure coding standards as part of their normal repertoire.  </a:t>
            </a:r>
            <a:endParaRPr/>
          </a:p>
        </p:txBody>
      </p:sp>
      <p:pic>
        <p:nvPicPr>
          <p:cNvPr id="169" name="Google Shape;169;p5"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2" name="Slide 3">
            <a:hlinkClick r:id="" action="ppaction://media"/>
            <a:extLst>
              <a:ext uri="{FF2B5EF4-FFF2-40B4-BE49-F238E27FC236}">
                <a16:creationId xmlns:a16="http://schemas.microsoft.com/office/drawing/2014/main" id="{146FFC65-BA95-490C-AFE2-6ED7AD6341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30875" y="3063875"/>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4401951"/>
            <a:ext cx="10820400" cy="18168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a:t>The coding standards are a list of rules which are defined by Carnegie Mellon University (cmu.edu).  The ranking system is based off the severity of the risk, how likely it is to occur, and the cost associated with a breach.  Each rule is also given a priority and a level.  </a:t>
            </a:r>
            <a:endParaRPr sz="2000"/>
          </a:p>
        </p:txBody>
      </p:sp>
      <p:pic>
        <p:nvPicPr>
          <p:cNvPr id="176" name="Google Shape;176;p6"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177" name="Google Shape;177;p6"/>
          <p:cNvPicPr preferRelativeResize="0"/>
          <p:nvPr/>
        </p:nvPicPr>
        <p:blipFill>
          <a:blip r:embed="rId6">
            <a:alphaModFix/>
          </a:blip>
          <a:stretch>
            <a:fillRect/>
          </a:stretch>
        </p:blipFill>
        <p:spPr>
          <a:xfrm>
            <a:off x="685800" y="2057388"/>
            <a:ext cx="6877050" cy="2200275"/>
          </a:xfrm>
          <a:prstGeom prst="rect">
            <a:avLst/>
          </a:prstGeom>
          <a:noFill/>
          <a:ln>
            <a:noFill/>
          </a:ln>
        </p:spPr>
      </p:pic>
      <p:pic>
        <p:nvPicPr>
          <p:cNvPr id="2" name="Slide 4">
            <a:hlinkClick r:id="" action="ppaction://media"/>
            <a:extLst>
              <a:ext uri="{FF2B5EF4-FFF2-40B4-BE49-F238E27FC236}">
                <a16:creationId xmlns:a16="http://schemas.microsoft.com/office/drawing/2014/main" id="{05EF3A5E-E9F7-4EF4-BC40-1F8B7E072F9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30875" y="3063875"/>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pic>
        <p:nvPicPr>
          <p:cNvPr id="183" name="Google Shape;183;p7"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sp>
        <p:nvSpPr>
          <p:cNvPr id="184" name="Google Shape;184;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000"/>
              <a:buChar char="•"/>
            </a:pPr>
            <a:r>
              <a:rPr lang="en-US" sz="2000"/>
              <a:t>Encryption in rest</a:t>
            </a:r>
            <a:endParaRPr sz="2000"/>
          </a:p>
          <a:p>
            <a:pPr marL="228600" lvl="0" indent="-228600" algn="l" rtl="0">
              <a:lnSpc>
                <a:spcPct val="90000"/>
              </a:lnSpc>
              <a:spcBef>
                <a:spcPts val="0"/>
              </a:spcBef>
              <a:spcAft>
                <a:spcPts val="0"/>
              </a:spcAft>
              <a:buSzPts val="2000"/>
              <a:buChar char="•"/>
            </a:pPr>
            <a:r>
              <a:rPr lang="en-US" sz="2000"/>
              <a:t>Ensures that data stored on disk is encrypted which makes it more difficult for a hacker to access the data in the event of theft.</a:t>
            </a:r>
            <a:endParaRPr sz="2000"/>
          </a:p>
          <a:p>
            <a:pPr marL="228600" lvl="0" indent="-228600" algn="l" rtl="0">
              <a:lnSpc>
                <a:spcPct val="90000"/>
              </a:lnSpc>
              <a:spcBef>
                <a:spcPts val="0"/>
              </a:spcBef>
              <a:spcAft>
                <a:spcPts val="0"/>
              </a:spcAft>
              <a:buSzPts val="2000"/>
              <a:buChar char="•"/>
            </a:pPr>
            <a:r>
              <a:rPr lang="en-US" sz="2000"/>
              <a:t>Encryption at flight</a:t>
            </a:r>
            <a:endParaRPr sz="2000"/>
          </a:p>
          <a:p>
            <a:pPr marL="228600" lvl="0" indent="-228600" algn="l" rtl="0">
              <a:lnSpc>
                <a:spcPct val="90000"/>
              </a:lnSpc>
              <a:spcBef>
                <a:spcPts val="0"/>
              </a:spcBef>
              <a:spcAft>
                <a:spcPts val="0"/>
              </a:spcAft>
              <a:buSzPts val="2000"/>
              <a:buChar char="•"/>
            </a:pPr>
            <a:r>
              <a:rPr lang="en-US" sz="2000"/>
              <a:t>This is the process of encrypting data while it is being transmitted.  </a:t>
            </a:r>
            <a:endParaRPr sz="2000"/>
          </a:p>
          <a:p>
            <a:pPr marL="228600" lvl="0" indent="-228600" algn="l" rtl="0">
              <a:lnSpc>
                <a:spcPct val="90000"/>
              </a:lnSpc>
              <a:spcBef>
                <a:spcPts val="0"/>
              </a:spcBef>
              <a:spcAft>
                <a:spcPts val="0"/>
              </a:spcAft>
              <a:buSzPts val="2000"/>
              <a:buChar char="•"/>
            </a:pPr>
            <a:r>
              <a:rPr lang="en-US" sz="2000"/>
              <a:t>Encryption in use</a:t>
            </a:r>
            <a:endParaRPr sz="2000"/>
          </a:p>
          <a:p>
            <a:pPr marL="228600" lvl="0" indent="-228600" algn="l" rtl="0">
              <a:lnSpc>
                <a:spcPct val="90000"/>
              </a:lnSpc>
              <a:spcBef>
                <a:spcPts val="0"/>
              </a:spcBef>
              <a:spcAft>
                <a:spcPts val="0"/>
              </a:spcAft>
              <a:buSzPts val="2000"/>
              <a:buChar char="•"/>
            </a:pPr>
            <a:r>
              <a:rPr lang="en-US" sz="2000"/>
              <a:t>A method for using data while it is in it’s encrypted state so that decryption is not necessary for an application to run.  This can be done by trusting the hardware or trusting the end application.  </a:t>
            </a:r>
            <a:endParaRPr sz="2000"/>
          </a:p>
          <a:p>
            <a:pPr marL="0" lvl="0" indent="0" algn="l" rtl="0">
              <a:lnSpc>
                <a:spcPct val="90000"/>
              </a:lnSpc>
              <a:spcBef>
                <a:spcPts val="1000"/>
              </a:spcBef>
              <a:spcAft>
                <a:spcPts val="0"/>
              </a:spcAft>
              <a:buClr>
                <a:schemeClr val="lt1"/>
              </a:buClr>
              <a:buSzPts val="1600"/>
              <a:buNone/>
            </a:pPr>
            <a:endParaRPr sz="1600"/>
          </a:p>
          <a:p>
            <a:pPr marL="228600" lvl="0" indent="-88900" algn="l" rtl="0">
              <a:lnSpc>
                <a:spcPct val="90000"/>
              </a:lnSpc>
              <a:spcBef>
                <a:spcPts val="1000"/>
              </a:spcBef>
              <a:spcAft>
                <a:spcPts val="0"/>
              </a:spcAft>
              <a:buClr>
                <a:schemeClr val="lt1"/>
              </a:buClr>
              <a:buSzPts val="2200"/>
              <a:buNone/>
            </a:pPr>
            <a:endParaRPr/>
          </a:p>
        </p:txBody>
      </p:sp>
      <p:pic>
        <p:nvPicPr>
          <p:cNvPr id="2" name="Slide 5">
            <a:hlinkClick r:id="" action="ppaction://media"/>
            <a:extLst>
              <a:ext uri="{FF2B5EF4-FFF2-40B4-BE49-F238E27FC236}">
                <a16:creationId xmlns:a16="http://schemas.microsoft.com/office/drawing/2014/main" id="{3DCE2DF8-42FA-4004-BC49-3D39E1411C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30875" y="3063875"/>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90" name="Google Shape;190;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400"/>
              <a:buChar char="•"/>
            </a:pPr>
            <a:r>
              <a:rPr lang="en-US" sz="2400"/>
              <a:t>Authentication</a:t>
            </a:r>
            <a:endParaRPr sz="2400"/>
          </a:p>
          <a:p>
            <a:pPr marL="228600" lvl="0" indent="-228600" algn="l" rtl="0">
              <a:lnSpc>
                <a:spcPct val="90000"/>
              </a:lnSpc>
              <a:spcBef>
                <a:spcPts val="0"/>
              </a:spcBef>
              <a:spcAft>
                <a:spcPts val="0"/>
              </a:spcAft>
              <a:buSzPts val="2400"/>
              <a:buChar char="•"/>
            </a:pPr>
            <a:r>
              <a:rPr lang="en-US" sz="2400"/>
              <a:t>The process is verifying the identity of the user with user logins via password or two-factor authentication.</a:t>
            </a:r>
            <a:endParaRPr sz="2400"/>
          </a:p>
          <a:p>
            <a:pPr marL="228600" lvl="0" indent="-228600" algn="l" rtl="0">
              <a:lnSpc>
                <a:spcPct val="90000"/>
              </a:lnSpc>
              <a:spcBef>
                <a:spcPts val="0"/>
              </a:spcBef>
              <a:spcAft>
                <a:spcPts val="0"/>
              </a:spcAft>
              <a:buSzPts val="2400"/>
              <a:buChar char="•"/>
            </a:pPr>
            <a:r>
              <a:rPr lang="en-US" sz="2400"/>
              <a:t>Authorization</a:t>
            </a:r>
            <a:endParaRPr sz="2400"/>
          </a:p>
          <a:p>
            <a:pPr marL="228600" lvl="0" indent="-228600" algn="l" rtl="0">
              <a:lnSpc>
                <a:spcPct val="90000"/>
              </a:lnSpc>
              <a:spcBef>
                <a:spcPts val="0"/>
              </a:spcBef>
              <a:spcAft>
                <a:spcPts val="0"/>
              </a:spcAft>
              <a:buSzPts val="2400"/>
              <a:buChar char="•"/>
            </a:pPr>
            <a:r>
              <a:rPr lang="en-US" sz="2400"/>
              <a:t>The process of determining the users level of access.  Specify what an authenticated user is allowed to change on a database and how often they can access the database.  Addition of new users should be a limited privilege granted only to administrative users. </a:t>
            </a:r>
            <a:endParaRPr sz="2400"/>
          </a:p>
          <a:p>
            <a:pPr marL="228600" lvl="0" indent="-228600" algn="l" rtl="0">
              <a:lnSpc>
                <a:spcPct val="90000"/>
              </a:lnSpc>
              <a:spcBef>
                <a:spcPts val="0"/>
              </a:spcBef>
              <a:spcAft>
                <a:spcPts val="0"/>
              </a:spcAft>
              <a:buSzPts val="2400"/>
              <a:buChar char="•"/>
            </a:pPr>
            <a:r>
              <a:rPr lang="en-US" sz="2400"/>
              <a:t>Accounting</a:t>
            </a:r>
            <a:endParaRPr sz="2400"/>
          </a:p>
          <a:p>
            <a:pPr marL="228600" lvl="0" indent="-228600" algn="l" rtl="0">
              <a:lnSpc>
                <a:spcPct val="90000"/>
              </a:lnSpc>
              <a:spcBef>
                <a:spcPts val="0"/>
              </a:spcBef>
              <a:spcAft>
                <a:spcPts val="0"/>
              </a:spcAft>
              <a:buSzPts val="2400"/>
              <a:buChar char="•"/>
            </a:pPr>
            <a:r>
              <a:rPr lang="en-US" sz="2400"/>
              <a:t>The process of keeping records of all user actions in logs.  This should include all of the files accessed by the user.  </a:t>
            </a:r>
            <a:endParaRPr sz="2400"/>
          </a:p>
        </p:txBody>
      </p:sp>
      <p:pic>
        <p:nvPicPr>
          <p:cNvPr id="191" name="Google Shape;191;p8"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2" name="Slide6">
            <a:hlinkClick r:id="" action="ppaction://media"/>
            <a:extLst>
              <a:ext uri="{FF2B5EF4-FFF2-40B4-BE49-F238E27FC236}">
                <a16:creationId xmlns:a16="http://schemas.microsoft.com/office/drawing/2014/main" id="{BDD875C3-5E14-4A41-8115-66877580A3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30875" y="3063875"/>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7" name="Google Shape;197;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a:t>The coding vulnerability that was tested was the collections vector.  Tests for this vector were meant to test the input as well as changes made to the vector.  The vector was tested at creation and tear down also.  </a:t>
            </a:r>
            <a:endParaRPr/>
          </a:p>
        </p:txBody>
      </p:sp>
      <p:pic>
        <p:nvPicPr>
          <p:cNvPr id="198" name="Google Shape;198;g9504e29505_0_0"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2" name="slide7">
            <a:hlinkClick r:id="" action="ppaction://media"/>
            <a:extLst>
              <a:ext uri="{FF2B5EF4-FFF2-40B4-BE49-F238E27FC236}">
                <a16:creationId xmlns:a16="http://schemas.microsoft.com/office/drawing/2014/main" id="{BD450441-E361-41C8-A385-E2EC15CDA7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30875" y="3063875"/>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d240df86d0_0_16"/>
          <p:cNvSpPr txBox="1">
            <a:spLocks noGrp="1"/>
          </p:cNvSpPr>
          <p:nvPr>
            <p:ph type="title"/>
          </p:nvPr>
        </p:nvSpPr>
        <p:spPr>
          <a:xfrm>
            <a:off x="2895600" y="764373"/>
            <a:ext cx="8610600" cy="12930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r>
              <a:rPr lang="en-US"/>
              <a:t>Test that a collection is empty when created.</a:t>
            </a:r>
            <a:endParaRPr/>
          </a:p>
        </p:txBody>
      </p:sp>
      <p:sp>
        <p:nvSpPr>
          <p:cNvPr id="204" name="Google Shape;204;gd240df86d0_0_16"/>
          <p:cNvSpPr txBox="1">
            <a:spLocks noGrp="1"/>
          </p:cNvSpPr>
          <p:nvPr>
            <p:ph type="body" idx="1"/>
          </p:nvPr>
        </p:nvSpPr>
        <p:spPr>
          <a:xfrm>
            <a:off x="685800" y="2194560"/>
            <a:ext cx="10820400" cy="4024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05" name="Google Shape;205;gd240df86d0_0_16"/>
          <p:cNvPicPr preferRelativeResize="0"/>
          <p:nvPr/>
        </p:nvPicPr>
        <p:blipFill>
          <a:blip r:embed="rId3">
            <a:alphaModFix/>
          </a:blip>
          <a:stretch>
            <a:fillRect/>
          </a:stretch>
        </p:blipFill>
        <p:spPr>
          <a:xfrm>
            <a:off x="685800" y="2194550"/>
            <a:ext cx="10820400" cy="3752850"/>
          </a:xfrm>
          <a:prstGeom prst="rect">
            <a:avLst/>
          </a:prstGeom>
          <a:noFill/>
          <a:ln>
            <a:noFill/>
          </a:ln>
        </p:spPr>
      </p:pic>
    </p:spTree>
  </p:cSld>
  <p:clrMapOvr>
    <a:masterClrMapping/>
  </p:clrMapOvr>
</p:sld>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20</Slides>
  <Notes>20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Test that a collection is empty when created.</vt:lpstr>
      <vt:lpstr>Test that a collection is empty when created.</vt:lpstr>
      <vt:lpstr>Create a test to verify adding a single value to an empty collection</vt:lpstr>
      <vt:lpstr>Create a test to verify that max size is greater than or equal to size for 0, 1, 5, 10 entries</vt:lpstr>
      <vt:lpstr>Create a test to verify resizing increases the collection</vt:lpstr>
      <vt:lpstr>Create a test to verify the std::out_of_range exception is thrown when calling at() with an index out of bounds</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revision>22</cp:revision>
  <dcterms:created xsi:type="dcterms:W3CDTF">2020-08-19T17:59:24Z</dcterms:created>
  <dcterms:modified xsi:type="dcterms:W3CDTF">2021-04-17T00:21:59Z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